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9" r:id="rId2"/>
    <p:sldId id="305" r:id="rId3"/>
    <p:sldId id="306" r:id="rId4"/>
    <p:sldId id="330" r:id="rId5"/>
    <p:sldId id="309" r:id="rId6"/>
    <p:sldId id="331" r:id="rId7"/>
    <p:sldId id="332" r:id="rId8"/>
    <p:sldId id="333" r:id="rId9"/>
    <p:sldId id="329" r:id="rId10"/>
    <p:sldId id="327" r:id="rId11"/>
    <p:sldId id="263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8" autoAdjust="0"/>
    <p:restoredTop sz="83294" autoAdjust="0"/>
  </p:normalViewPr>
  <p:slideViewPr>
    <p:cSldViewPr snapToGrid="0">
      <p:cViewPr varScale="1">
        <p:scale>
          <a:sx n="67" d="100"/>
          <a:sy n="67" d="100"/>
        </p:scale>
        <p:origin x="72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5CB06-EE80-4A8C-9D39-0AB7F183711F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086C1B-98E7-4EDE-8A71-2AA2CBDFEE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11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안녕하십니까</a:t>
            </a:r>
            <a:r>
              <a:rPr lang="en-US" altLang="ko-KR" dirty="0"/>
              <a:t>. </a:t>
            </a:r>
            <a:r>
              <a:rPr lang="ko-KR" altLang="en-US" dirty="0" err="1"/>
              <a:t>캡스톤디자인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조 발표를 맡은 </a:t>
            </a:r>
            <a:r>
              <a:rPr lang="en-US" altLang="ko-KR" dirty="0"/>
              <a:t>XXX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6AFDAA-8198-4301-BF79-48B9BBA85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1736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</a:t>
            </a:r>
            <a:r>
              <a:rPr lang="en-US" altLang="ko-KR" dirty="0"/>
              <a:t>2</a:t>
            </a:r>
            <a:r>
              <a:rPr lang="ko-KR" altLang="en-US" dirty="0"/>
              <a:t>주차부터 </a:t>
            </a:r>
            <a:r>
              <a:rPr lang="ko-KR" altLang="en-US" dirty="0" err="1"/>
              <a:t>현재까지에</a:t>
            </a:r>
            <a:r>
              <a:rPr lang="ko-KR" altLang="en-US" dirty="0"/>
              <a:t> 해당하는 계획의 </a:t>
            </a:r>
            <a:r>
              <a:rPr lang="ko-KR" altLang="en-US" dirty="0" err="1"/>
              <a:t>달성도입니다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0521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6AFDAA-8198-4301-BF79-48B9BBA85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266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</a:t>
            </a:r>
            <a:r>
              <a:rPr lang="en-US" altLang="ko-KR" dirty="0"/>
              <a:t>2</a:t>
            </a:r>
            <a:r>
              <a:rPr lang="ko-KR" altLang="en-US" dirty="0"/>
              <a:t>주차 발표 이후 받은 피드백을 통해 추가된 내용</a:t>
            </a:r>
            <a:r>
              <a:rPr lang="en-US" altLang="ko-KR" dirty="0"/>
              <a:t>, 2</a:t>
            </a:r>
            <a:r>
              <a:rPr lang="ko-KR" altLang="en-US" dirty="0"/>
              <a:t>주차 발표 이후 진행사항</a:t>
            </a:r>
            <a:r>
              <a:rPr lang="en-US" altLang="ko-KR" dirty="0"/>
              <a:t>, 2</a:t>
            </a:r>
            <a:r>
              <a:rPr lang="ko-KR" altLang="en-US" dirty="0"/>
              <a:t>주차 이후부터 오늘까지의 계획 및 달성도 순으로 진행하겠습니다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74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처음으로 피드백 이후 </a:t>
            </a:r>
            <a:r>
              <a:rPr lang="ko-KR" altLang="en-US" dirty="0" err="1"/>
              <a:t>추가사항입니다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교수님이 피드백으로 주신 내용은 </a:t>
            </a:r>
            <a:r>
              <a:rPr lang="en-US" altLang="ko-KR" dirty="0"/>
              <a:t>“</a:t>
            </a:r>
            <a:r>
              <a:rPr lang="ko-KR" altLang="en-US" dirty="0"/>
              <a:t>주요기능의 구현이 </a:t>
            </a:r>
            <a:r>
              <a:rPr lang="ko-KR" altLang="en-US" dirty="0" err="1"/>
              <a:t>미비한거</a:t>
            </a:r>
            <a:r>
              <a:rPr lang="ko-KR" altLang="en-US" dirty="0"/>
              <a:t> 같으니 현재 계획보다 앞당겨서 진행하길 바람</a:t>
            </a:r>
            <a:r>
              <a:rPr lang="en-US" altLang="ko-KR" dirty="0"/>
              <a:t>“ </a:t>
            </a:r>
            <a:r>
              <a:rPr lang="ko-KR" altLang="en-US" dirty="0"/>
              <a:t>으로 팀원들과 상의한 끝에 발표자료 준비 및 포스터와 같은 기한이 이미 정해진 작업들을 제외한 대부분의 작업들의 계획을 앞당기고 기간도 줄였습니다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최종 점검 및 부족한 기능 보완하는 내용을 추가하여 프로젝트 완성도를 높일 예정입니다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7167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2500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</a:t>
            </a:r>
            <a:r>
              <a:rPr lang="en-US" altLang="ko-KR" dirty="0"/>
              <a:t>2</a:t>
            </a:r>
            <a:r>
              <a:rPr lang="ko-KR" altLang="en-US" dirty="0"/>
              <a:t>주차 발표 이후 진행 사항입니다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화면 디자인 및 기능 부분으로 현재까지 메뉴화면에서 다른 화면으로 넘어가는 기능</a:t>
            </a:r>
            <a:r>
              <a:rPr lang="en-US" altLang="ko-KR" dirty="0"/>
              <a:t>, </a:t>
            </a:r>
            <a:r>
              <a:rPr lang="ko-KR" altLang="en-US" dirty="0"/>
              <a:t>하단 버튼을 통해 각 카테고리로 이동하는 기능</a:t>
            </a:r>
            <a:r>
              <a:rPr lang="en-US" altLang="ko-KR" dirty="0"/>
              <a:t>, </a:t>
            </a:r>
            <a:r>
              <a:rPr lang="ko-KR" altLang="en-US" dirty="0" err="1"/>
              <a:t>메인화면의</a:t>
            </a:r>
            <a:r>
              <a:rPr lang="ko-KR" altLang="en-US" dirty="0"/>
              <a:t> 버튼을 눌러 이동하는 기능</a:t>
            </a:r>
            <a:r>
              <a:rPr lang="en-US" altLang="ko-KR" dirty="0"/>
              <a:t>, </a:t>
            </a:r>
            <a:r>
              <a:rPr lang="ko-KR" altLang="en-US" dirty="0"/>
              <a:t>제품 상세보기 디자인</a:t>
            </a:r>
            <a:r>
              <a:rPr lang="en-US" altLang="ko-KR" dirty="0"/>
              <a:t>, +</a:t>
            </a:r>
            <a:r>
              <a:rPr lang="ko-KR" altLang="en-US" dirty="0"/>
              <a:t>버튼 눌렀을 때 상품 추가 화면 디자인을 진행하였습니다</a:t>
            </a:r>
            <a:r>
              <a:rPr lang="en-US" altLang="ko-KR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2797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바코드 스캔기능에선 </a:t>
            </a:r>
            <a:r>
              <a:rPr lang="en-US" altLang="ko-KR" dirty="0" err="1"/>
              <a:t>zxing</a:t>
            </a:r>
            <a:r>
              <a:rPr lang="ko-KR" altLang="en-US" dirty="0"/>
              <a:t>라이브러리를 이용하여 의존성을 추가하고 카메라 권한 요청을 명시합니다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0421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자바 클래스에서는 </a:t>
            </a:r>
            <a:r>
              <a:rPr lang="ko-KR" altLang="en-US" dirty="0" err="1"/>
              <a:t>스캔시</a:t>
            </a:r>
            <a:r>
              <a:rPr lang="ko-KR" altLang="en-US" dirty="0"/>
              <a:t> </a:t>
            </a:r>
            <a:r>
              <a:rPr lang="ko-KR" altLang="en-US" sz="1800" dirty="0"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세로 방향 고정을 위한 사용자 정의</a:t>
            </a:r>
            <a:r>
              <a:rPr lang="ko-KR" altLang="en-US" sz="1800" dirty="0">
                <a:solidFill>
                  <a:srgbClr val="808080"/>
                </a:solidFill>
                <a:effectLst/>
                <a:latin typeface="JetBrains Mono"/>
                <a:ea typeface="맑은 고딕" panose="020B0503020000020004" pitchFamily="50" charset="-127"/>
              </a:rPr>
              <a:t> </a:t>
            </a:r>
            <a:r>
              <a:rPr lang="en-US" altLang="ko-KR" sz="1800" dirty="0" err="1">
                <a:solidFill>
                  <a:srgbClr val="808080"/>
                </a:solidFill>
                <a:effectLst/>
                <a:latin typeface="JetBrains Mono"/>
                <a:ea typeface="맑은 고딕" panose="020B0503020000020004" pitchFamily="50" charset="-127"/>
              </a:rPr>
              <a:t>CaptureActivity</a:t>
            </a:r>
            <a:r>
              <a:rPr lang="ko-KR" altLang="en-US" sz="1800" dirty="0">
                <a:solidFill>
                  <a:srgbClr val="808080"/>
                </a:solidFill>
                <a:effectLst/>
                <a:latin typeface="JetBrains Mono"/>
                <a:ea typeface="맑은 고딕" panose="020B0503020000020004" pitchFamily="50" charset="-127"/>
              </a:rPr>
              <a:t>를 </a:t>
            </a:r>
            <a:r>
              <a:rPr lang="ko-KR" altLang="en-US" sz="1800" dirty="0"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설정했습니다</a:t>
            </a:r>
            <a:r>
              <a:rPr lang="en-US" altLang="ko-KR" sz="1800" dirty="0"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800" dirty="0"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현재시점에서는 스캔 후 텍스트 정보만 가져올 수 있는 상황이며</a:t>
            </a:r>
            <a:r>
              <a:rPr lang="en-US" altLang="ko-KR" sz="1800" dirty="0"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dirty="0"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발표 후에 서버와 연동해서 직접적인 원하는 정보만을 가져오게 할 계획입니다</a:t>
            </a:r>
            <a:r>
              <a:rPr lang="en-US" altLang="ko-KR" sz="1800" dirty="0"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800" dirty="0">
              <a:solidFill>
                <a:srgbClr val="A9B7C6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79343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7884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</a:t>
            </a:r>
            <a:r>
              <a:rPr lang="en-US" altLang="ko-KR" dirty="0"/>
              <a:t> 2</a:t>
            </a:r>
            <a:r>
              <a:rPr lang="ko-KR" altLang="en-US" dirty="0"/>
              <a:t>주차 이후 계획 및 </a:t>
            </a:r>
            <a:r>
              <a:rPr lang="ko-KR" altLang="en-US" dirty="0" err="1"/>
              <a:t>달성도입니다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우선으로 계획을 말씀드리겠습니다</a:t>
            </a:r>
            <a:r>
              <a:rPr lang="en-US" altLang="ko-KR" dirty="0"/>
              <a:t>. </a:t>
            </a:r>
            <a:r>
              <a:rPr lang="ko-KR" altLang="en-US" dirty="0"/>
              <a:t>졸업전시가 </a:t>
            </a:r>
            <a:r>
              <a:rPr lang="en-US" altLang="ko-KR" dirty="0"/>
              <a:t>11</a:t>
            </a:r>
            <a:r>
              <a:rPr lang="ko-KR" altLang="en-US" dirty="0"/>
              <a:t>월 </a:t>
            </a:r>
            <a:r>
              <a:rPr lang="en-US" altLang="ko-KR" dirty="0"/>
              <a:t>03</a:t>
            </a:r>
            <a:r>
              <a:rPr lang="ko-KR" altLang="en-US" dirty="0"/>
              <a:t>일로</a:t>
            </a:r>
            <a:r>
              <a:rPr lang="en-US" altLang="ko-KR" dirty="0"/>
              <a:t>, 9</a:t>
            </a:r>
            <a:r>
              <a:rPr lang="ko-KR" altLang="en-US" dirty="0"/>
              <a:t>일에 최종 발표일로 바뀌게 되어 이에 따라 </a:t>
            </a:r>
            <a:r>
              <a:rPr lang="en-US" altLang="ko-KR" dirty="0"/>
              <a:t>10</a:t>
            </a:r>
            <a:r>
              <a:rPr lang="ko-KR" altLang="en-US" dirty="0"/>
              <a:t>월 </a:t>
            </a:r>
            <a:r>
              <a:rPr lang="en-US" altLang="ko-KR" dirty="0"/>
              <a:t>26</a:t>
            </a:r>
            <a:r>
              <a:rPr lang="ko-KR" altLang="en-US" dirty="0"/>
              <a:t>일에서 </a:t>
            </a:r>
            <a:r>
              <a:rPr lang="en-US" altLang="ko-KR" dirty="0"/>
              <a:t>11</a:t>
            </a:r>
            <a:r>
              <a:rPr lang="ko-KR" altLang="en-US" dirty="0"/>
              <a:t>월 </a:t>
            </a:r>
            <a:r>
              <a:rPr lang="en-US" altLang="ko-KR" dirty="0"/>
              <a:t>2</a:t>
            </a:r>
            <a:r>
              <a:rPr lang="ko-KR" altLang="en-US" dirty="0"/>
              <a:t>일까지 최종 점검 및 부족한 기능 보완 작업을 통해 마무리 하는 것을 목표로 그 이전에 모든 작업이 끝날 수 있도록 </a:t>
            </a:r>
            <a:r>
              <a:rPr lang="en-US" altLang="ko-KR" dirty="0"/>
              <a:t>2</a:t>
            </a:r>
            <a:r>
              <a:rPr lang="ko-KR" altLang="en-US" dirty="0"/>
              <a:t>주차 피드백 이후 계획을 수정하였습니다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5272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2591F6-EB90-6B14-4CCC-CE1ADF205B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5CDB1-5EA8-7958-B114-9D1A39DC0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3FA4E2-4283-F986-0B04-FB39CCBAD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6BE894-90B2-CA64-CFE1-7D044FA7A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78C01A-C050-DB2D-0B8E-978BB5E2B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68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9053FD-1043-A6EC-1A49-D98EBF050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B67A00-DD23-39CF-D952-E30C5396A0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D52927-5396-4E35-41CD-92F8921C9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1516FD-D4D2-B06E-526D-DEC85BAF6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107AB-A42A-957C-B619-E6395A2F0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52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F280EA-E2E7-55AC-91E9-E926FDD94B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76D4AE-E98F-4D1F-1DF1-3F3B6E0A3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09C507-537C-A172-1ED4-06F92BB4B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30D98D-511F-3DB4-3411-828E89557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04A064-F353-ECBA-0CBF-A7C1D635D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0083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65C74D-F696-4A43-A0CB-B31F1533C1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5479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E15ED81-E9E1-49B0-B10E-76C0B21C1D6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15865" y="1356689"/>
            <a:ext cx="4972948" cy="4735172"/>
          </a:xfrm>
          <a:custGeom>
            <a:avLst/>
            <a:gdLst>
              <a:gd name="connsiteX0" fmla="*/ 1215370 w 4972948"/>
              <a:gd name="connsiteY0" fmla="*/ 0 h 4735172"/>
              <a:gd name="connsiteX1" fmla="*/ 4972948 w 4972948"/>
              <a:gd name="connsiteY1" fmla="*/ 4735172 h 4735172"/>
              <a:gd name="connsiteX2" fmla="*/ 0 w 4972948"/>
              <a:gd name="connsiteY2" fmla="*/ 3471292 h 4735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2948" h="4735172">
                <a:moveTo>
                  <a:pt x="1215370" y="0"/>
                </a:moveTo>
                <a:lnTo>
                  <a:pt x="4972948" y="4735172"/>
                </a:lnTo>
                <a:lnTo>
                  <a:pt x="0" y="347129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70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9EAFE91-F68F-447F-BBA0-08F6F0ADCD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1539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75C871-F18D-49B6-96E8-E7DF456BD4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58972" y="2778369"/>
            <a:ext cx="1674056" cy="1674056"/>
          </a:xfrm>
          <a:custGeom>
            <a:avLst/>
            <a:gdLst>
              <a:gd name="connsiteX0" fmla="*/ 837028 w 1674056"/>
              <a:gd name="connsiteY0" fmla="*/ 0 h 1674056"/>
              <a:gd name="connsiteX1" fmla="*/ 1674056 w 1674056"/>
              <a:gd name="connsiteY1" fmla="*/ 837028 h 1674056"/>
              <a:gd name="connsiteX2" fmla="*/ 837028 w 1674056"/>
              <a:gd name="connsiteY2" fmla="*/ 1674056 h 1674056"/>
              <a:gd name="connsiteX3" fmla="*/ 0 w 1674056"/>
              <a:gd name="connsiteY3" fmla="*/ 837028 h 1674056"/>
              <a:gd name="connsiteX4" fmla="*/ 837028 w 1674056"/>
              <a:gd name="connsiteY4" fmla="*/ 0 h 167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4056" h="1674056">
                <a:moveTo>
                  <a:pt x="837028" y="0"/>
                </a:moveTo>
                <a:cubicBezTo>
                  <a:pt x="1299306" y="0"/>
                  <a:pt x="1674056" y="374750"/>
                  <a:pt x="1674056" y="837028"/>
                </a:cubicBezTo>
                <a:cubicBezTo>
                  <a:pt x="1674056" y="1299306"/>
                  <a:pt x="1299306" y="1674056"/>
                  <a:pt x="837028" y="1674056"/>
                </a:cubicBezTo>
                <a:cubicBezTo>
                  <a:pt x="374750" y="1674056"/>
                  <a:pt x="0" y="1299306"/>
                  <a:pt x="0" y="837028"/>
                </a:cubicBezTo>
                <a:cubicBezTo>
                  <a:pt x="0" y="374750"/>
                  <a:pt x="374750" y="0"/>
                  <a:pt x="8370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846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5ACE75-0CE0-401B-B2F0-1091B8A42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F2AF17-0EAA-D854-7987-AE2B9A3B6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14CA5C-474E-FD47-7215-36345EA91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5DE22E-3FC7-9229-A91E-C4790B99B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AFFBE-271B-2063-68C4-866EEB522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098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B4BA7-5220-8782-158D-7AF8BB9E9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997CD-4CD4-6C27-F9D0-FD61C25EB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C9F69E-B163-656D-25C6-1A443E6AA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EBCC57-F214-1971-869E-6C275848E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01F5DD-4C3A-993F-E511-B6F5AEDFD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048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00E575-0B6F-D796-0D0B-B4C42F24E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292AC-E265-2E91-572D-2F1DEC0797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F315B5-F9CF-4415-8C3E-8EEBF3F34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3A5B32-833C-D864-253F-301D1B1BE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F92304-5E0D-28EC-0CD0-122169FAE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AD50EC-9D52-E215-B1CA-C1B35FC6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048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8CEF61-8E3F-63FE-92CC-223B73267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5A5F53-9F62-7648-1324-D9B871272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117671-C799-459B-4ECC-94C2B48D65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F207345-ED4C-9466-79E9-5B4866472D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5F53FCD-C6D0-FE94-AEFB-F20446779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D30C68-1B91-A5D5-2663-F5DE3DF2C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3C8FE8E-9F8E-7AF3-C75A-609A1177B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46C618-EEED-8E41-FA31-77EE04A9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541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CC6D8-ABAC-0360-6F9D-38B6336A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CF5B882-E166-2F92-F382-3044CF4BF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7B72109-C4D6-6497-DB1A-1180CD2E1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875BE98-1470-C4F2-C18E-2595CA046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390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69BA588-7931-5C2A-7F63-B96A154ED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598E727-124B-6530-B5AB-6B731878E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AA9C5D-F82B-9C6B-8150-91D35751C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013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987930-254B-D203-84F1-99A215F0D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392E9B-A113-60EF-4686-04D6679C9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1B5E7A-D55D-9279-8B2C-EEB8DA864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AF282B-EEFE-1355-1DD3-594E10FCC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2D7A69-059A-CCD5-B61C-1544CE214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65FC0F-08F9-6569-A33C-D25A90A8F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520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7D947-2041-D719-13E9-2D26985A4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A0ED9F2-599B-3209-5A67-136BB673DD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542FD5-6920-5372-E8A0-01EB0F441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ED3D57-AFBF-080C-0619-CD3732D30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2CDD2-23B6-55EF-D097-69A792F6B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95C197-C512-913B-D20F-3AEE1AF73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665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80D309-8D67-45E9-E21C-18F644534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B38FA9-5A01-D5DF-C9E9-A7A41C20C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9AC08D-0780-E3C9-5F4A-4806514BA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5B90E8-65C3-2FD7-B36A-C5F0F7B55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647BE0-976F-CC8F-1EAD-58C89ED2C6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68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4FA2DE-4E15-BA02-5510-58E361F874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0" t="6700" r="22989" b="44957"/>
          <a:stretch/>
        </p:blipFill>
        <p:spPr>
          <a:xfrm>
            <a:off x="133349" y="-14919"/>
            <a:ext cx="11791951" cy="68729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6150F5-6E89-48C9-9394-E0BA16210A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20537F">
                  <a:alpha val="80000"/>
                </a:srgbClr>
              </a:gs>
              <a:gs pos="50000">
                <a:srgbClr val="2C7D88">
                  <a:alpha val="80000"/>
                </a:srgbClr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483D91-6670-4B42-8E0C-E7D6ECAF3D5D}"/>
              </a:ext>
            </a:extLst>
          </p:cNvPr>
          <p:cNvSpPr txBox="1"/>
          <p:nvPr/>
        </p:nvSpPr>
        <p:spPr>
          <a:xfrm>
            <a:off x="3034095" y="3164251"/>
            <a:ext cx="612381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spc="6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PROJECT PRESENTATION</a:t>
            </a:r>
          </a:p>
        </p:txBody>
      </p:sp>
      <p:sp>
        <p:nvSpPr>
          <p:cNvPr id="6" name="Rectangle 14">
            <a:extLst>
              <a:ext uri="{FF2B5EF4-FFF2-40B4-BE49-F238E27FC236}">
                <a16:creationId xmlns:a16="http://schemas.microsoft.com/office/drawing/2014/main" id="{B8B17D02-24F8-4C9D-8361-9A63B15D16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9035" y="3548569"/>
            <a:ext cx="7053929" cy="143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2017037012	</a:t>
            </a:r>
            <a:r>
              <a:rPr lang="ko-KR" altLang="en-US" sz="1500" dirty="0" err="1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오원준</a:t>
            </a:r>
            <a:endParaRPr lang="en-US" altLang="ko-KR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2019076024 	</a:t>
            </a:r>
            <a:r>
              <a:rPr lang="ko-KR" altLang="en-US" sz="1500" dirty="0" err="1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조성범</a:t>
            </a:r>
            <a:endParaRPr lang="en-US" altLang="ko-KR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2017037027 	</a:t>
            </a:r>
            <a:r>
              <a:rPr lang="ko-KR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이성호</a:t>
            </a:r>
            <a:endParaRPr lang="en-US" altLang="ko-KR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2018037019 	</a:t>
            </a:r>
            <a:r>
              <a:rPr lang="ko-KR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김소현</a:t>
            </a:r>
            <a:endParaRPr lang="en-US" altLang="en-US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3AF0644-8CF8-4DD1-A010-25F906732338}"/>
              </a:ext>
            </a:extLst>
          </p:cNvPr>
          <p:cNvSpPr/>
          <p:nvPr/>
        </p:nvSpPr>
        <p:spPr>
          <a:xfrm>
            <a:off x="5638800" y="943786"/>
            <a:ext cx="914400" cy="914400"/>
          </a:xfrm>
          <a:prstGeom prst="ellipse">
            <a:avLst/>
          </a:prstGeom>
          <a:solidFill>
            <a:srgbClr val="2C7D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utoShape 59">
            <a:extLst>
              <a:ext uri="{FF2B5EF4-FFF2-40B4-BE49-F238E27FC236}">
                <a16:creationId xmlns:a16="http://schemas.microsoft.com/office/drawing/2014/main" id="{564EAF9E-1D73-43E8-87F6-FB2E6A35A77E}"/>
              </a:ext>
            </a:extLst>
          </p:cNvPr>
          <p:cNvSpPr>
            <a:spLocks/>
          </p:cNvSpPr>
          <p:nvPr/>
        </p:nvSpPr>
        <p:spPr bwMode="auto">
          <a:xfrm>
            <a:off x="5924452" y="1229732"/>
            <a:ext cx="343093" cy="342508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45" tIns="19045" rIns="19045" bIns="19045" anchor="ctr"/>
          <a:lstStyle/>
          <a:p>
            <a:pPr algn="ctr" defTabSz="228543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78D1CD-E34E-4FFD-8FF3-5FC49AB76CD1}"/>
              </a:ext>
            </a:extLst>
          </p:cNvPr>
          <p:cNvSpPr txBox="1"/>
          <p:nvPr/>
        </p:nvSpPr>
        <p:spPr bwMode="auto">
          <a:xfrm>
            <a:off x="3034094" y="1858186"/>
            <a:ext cx="612381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6000" spc="-300" dirty="0" err="1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캡스톤</a:t>
            </a:r>
            <a:r>
              <a:rPr lang="ko-KR" altLang="en-US" sz="6000" spc="-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 디자인 </a:t>
            </a:r>
            <a:r>
              <a:rPr lang="en-US" altLang="ko-KR" sz="6000" spc="-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lang="ko-KR" altLang="en-US" sz="6000" spc="-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조</a:t>
            </a:r>
            <a:endParaRPr lang="en-US" sz="6000" spc="-300" dirty="0">
              <a:solidFill>
                <a:schemeClr val="bg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936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210479" y="-78477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-318008" y="914369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계획 및 달성도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45F041FA-A18B-A435-6C20-7BF365774D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3707727"/>
              </p:ext>
            </p:extLst>
          </p:nvPr>
        </p:nvGraphicFramePr>
        <p:xfrm>
          <a:off x="247650" y="1516066"/>
          <a:ext cx="11531278" cy="4896928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422398">
                  <a:extLst>
                    <a:ext uri="{9D8B030D-6E8A-4147-A177-3AD203B41FA5}">
                      <a16:colId xmlns:a16="http://schemas.microsoft.com/office/drawing/2014/main" val="4153978134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934988628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74414981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648457000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3660437762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959859060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251780976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273981566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1551599967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334737837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264894059"/>
                    </a:ext>
                  </a:extLst>
                </a:gridCol>
              </a:tblGrid>
              <a:tr h="54816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10%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542127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데이터</a:t>
                      </a:r>
                      <a:r>
                        <a:rPr lang="en-US" altLang="ko-KR" sz="1500" dirty="0">
                          <a:solidFill>
                            <a:schemeClr val="tx1"/>
                          </a:solidFill>
                        </a:rPr>
                        <a:t>, API 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60%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4811735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>
                          <a:solidFill>
                            <a:schemeClr val="tx1"/>
                          </a:solidFill>
                        </a:rPr>
                        <a:t>크롤링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70%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4654825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>
                          <a:solidFill>
                            <a:schemeClr val="tx1"/>
                          </a:solidFill>
                        </a:rPr>
                        <a:t>푸시알람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60%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7271116"/>
                  </a:ext>
                </a:extLst>
              </a:tr>
              <a:tr h="6207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직접입력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50%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3599271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화면제작</a:t>
                      </a:r>
                      <a:r>
                        <a:rPr lang="en-US" altLang="ko-KR" sz="15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단위테스트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70%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16815714"/>
                  </a:ext>
                </a:extLst>
              </a:tr>
              <a:tr h="6207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바코드 스캔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90%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03513580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프로토타입 통합테스트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50%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90031208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제품 화면 디자인 및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70%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3911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3582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0E79655-719F-4242-909A-6869ADD16A36}"/>
              </a:ext>
            </a:extLst>
          </p:cNvPr>
          <p:cNvSpPr/>
          <p:nvPr/>
        </p:nvSpPr>
        <p:spPr>
          <a:xfrm>
            <a:off x="0" y="0"/>
            <a:ext cx="12192000" cy="3615397"/>
          </a:xfrm>
          <a:prstGeom prst="rect">
            <a:avLst/>
          </a:prstGeom>
          <a:gradFill flip="none" rotWithShape="1">
            <a:gsLst>
              <a:gs pos="0">
                <a:srgbClr val="20537F">
                  <a:alpha val="80000"/>
                </a:srgbClr>
              </a:gs>
              <a:gs pos="50000">
                <a:srgbClr val="2C7D88">
                  <a:alpha val="80000"/>
                </a:srgbClr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F35EBC-83E4-4D1F-9B5C-03E7C0C58171}"/>
              </a:ext>
            </a:extLst>
          </p:cNvPr>
          <p:cNvSpPr txBox="1"/>
          <p:nvPr/>
        </p:nvSpPr>
        <p:spPr bwMode="auto">
          <a:xfrm>
            <a:off x="3034094" y="1480502"/>
            <a:ext cx="6123811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i="1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Thank you for Attention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i="1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&amp;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i="1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QNA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400" i="1" dirty="0">
              <a:solidFill>
                <a:schemeClr val="bg1"/>
              </a:solidFill>
              <a:latin typeface="Lato Black" panose="020F0A02020204030203" pitchFamily="34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BD14EE-2F0D-41E5-BF91-F40C94AAA34A}"/>
              </a:ext>
            </a:extLst>
          </p:cNvPr>
          <p:cNvSpPr txBox="1"/>
          <p:nvPr/>
        </p:nvSpPr>
        <p:spPr>
          <a:xfrm>
            <a:off x="4399191" y="4528543"/>
            <a:ext cx="339361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이상 발표 마치겠습니다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10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4FA2DE-4E15-BA02-5510-58E361F874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0" t="6700" r="22989" b="44957"/>
          <a:stretch/>
        </p:blipFill>
        <p:spPr>
          <a:xfrm>
            <a:off x="133349" y="-14919"/>
            <a:ext cx="11791951" cy="68729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6150F5-6E89-48C9-9394-E0BA16210AC8}"/>
              </a:ext>
            </a:extLst>
          </p:cNvPr>
          <p:cNvSpPr/>
          <p:nvPr/>
        </p:nvSpPr>
        <p:spPr>
          <a:xfrm>
            <a:off x="0" y="-14919"/>
            <a:ext cx="12192000" cy="6872919"/>
          </a:xfrm>
          <a:prstGeom prst="rect">
            <a:avLst/>
          </a:prstGeom>
          <a:gradFill flip="none" rotWithShape="1">
            <a:gsLst>
              <a:gs pos="0">
                <a:srgbClr val="20537F">
                  <a:alpha val="80000"/>
                </a:srgbClr>
              </a:gs>
              <a:gs pos="50000">
                <a:srgbClr val="2C7D88">
                  <a:alpha val="80000"/>
                </a:srgbClr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3AF0644-8CF8-4DD1-A010-25F906732338}"/>
              </a:ext>
            </a:extLst>
          </p:cNvPr>
          <p:cNvSpPr/>
          <p:nvPr/>
        </p:nvSpPr>
        <p:spPr>
          <a:xfrm>
            <a:off x="370609" y="403459"/>
            <a:ext cx="914400" cy="914400"/>
          </a:xfrm>
          <a:prstGeom prst="ellipse">
            <a:avLst/>
          </a:prstGeom>
          <a:solidFill>
            <a:srgbClr val="2C7D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AutoShape 59">
            <a:extLst>
              <a:ext uri="{FF2B5EF4-FFF2-40B4-BE49-F238E27FC236}">
                <a16:creationId xmlns:a16="http://schemas.microsoft.com/office/drawing/2014/main" id="{564EAF9E-1D73-43E8-87F6-FB2E6A35A77E}"/>
              </a:ext>
            </a:extLst>
          </p:cNvPr>
          <p:cNvSpPr>
            <a:spLocks/>
          </p:cNvSpPr>
          <p:nvPr/>
        </p:nvSpPr>
        <p:spPr bwMode="auto">
          <a:xfrm>
            <a:off x="656261" y="689405"/>
            <a:ext cx="343093" cy="342508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45" tIns="19045" rIns="19045" bIns="19045" anchor="ctr"/>
          <a:lstStyle/>
          <a:p>
            <a:pPr marL="0" marR="0" lvl="0" indent="0" algn="ctr" defTabSz="2285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7AA7AE1-0748-961E-C734-B4A9BC2D1C7A}"/>
              </a:ext>
            </a:extLst>
          </p:cNvPr>
          <p:cNvSpPr txBox="1">
            <a:spLocks/>
          </p:cNvSpPr>
          <p:nvPr/>
        </p:nvSpPr>
        <p:spPr>
          <a:xfrm>
            <a:off x="1381655" y="403459"/>
            <a:ext cx="5864604" cy="9963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 panose="020F0502020204030203" pitchFamily="34" charset="0"/>
                <a:cs typeface="Lato Black" panose="020F0502020204030203" pitchFamily="34" charset="0"/>
              </a:rPr>
              <a:t>목차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55693623-35C1-4128-3488-F3035CE9CD73}"/>
              </a:ext>
            </a:extLst>
          </p:cNvPr>
          <p:cNvSpPr txBox="1">
            <a:spLocks/>
          </p:cNvSpPr>
          <p:nvPr/>
        </p:nvSpPr>
        <p:spPr>
          <a:xfrm>
            <a:off x="370609" y="1954446"/>
            <a:ext cx="7692736" cy="34384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Font typeface="+mj-lt"/>
              <a:buAutoNum type="arabicPeriod"/>
            </a:pP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주차 발표 이후 받은 피드백을 통해 추가된 내용</a:t>
            </a: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주차 발표</a:t>
            </a: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(9.14) 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이후 진행 사항</a:t>
            </a: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endParaRPr lang="en-US" altLang="ko-KR" sz="3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기존 </a:t>
            </a:r>
            <a:r>
              <a:rPr lang="ko-KR" altLang="en-US" sz="3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주차별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계획 중 위 기간</a:t>
            </a: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(9.14 ~ 10.11)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에 해당하는 계획 및 달성도</a:t>
            </a: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4855BBF-2E28-2233-8E58-9FA98ABAC7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639" y="1841866"/>
            <a:ext cx="3551016" cy="355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55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피드백 이후</a:t>
            </a:r>
            <a:endParaRPr lang="en-US" altLang="ko-KR" sz="1400" spc="300" dirty="0">
              <a:solidFill>
                <a:srgbClr val="2C7D88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추가사항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52797BF-7F4F-0D3F-BF87-5282FF797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406" y="353843"/>
            <a:ext cx="6241433" cy="2453280"/>
          </a:xfrm>
          <a:prstGeom prst="rect">
            <a:avLst/>
          </a:prstGeom>
        </p:spPr>
      </p:pic>
      <p:pic>
        <p:nvPicPr>
          <p:cNvPr id="3" name="그림 2" descr="텍스트, 스크린샷, 번호, 라인이(가) 표시된 사진&#10;&#10;자동 생성된 설명">
            <a:extLst>
              <a:ext uri="{FF2B5EF4-FFF2-40B4-BE49-F238E27FC236}">
                <a16:creationId xmlns:a16="http://schemas.microsoft.com/office/drawing/2014/main" id="{1A55F56F-CF73-289F-7AED-B0618AB2F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406" y="3687375"/>
            <a:ext cx="6241433" cy="2608175"/>
          </a:xfrm>
          <a:prstGeom prst="rect">
            <a:avLst/>
          </a:prstGeom>
        </p:spPr>
      </p:pic>
      <p:pic>
        <p:nvPicPr>
          <p:cNvPr id="6" name="그림 5" descr="스크린샷, 블랙, 그래픽이(가) 표시된 사진&#10;&#10;자동 생성된 설명">
            <a:extLst>
              <a:ext uri="{FF2B5EF4-FFF2-40B4-BE49-F238E27FC236}">
                <a16:creationId xmlns:a16="http://schemas.microsoft.com/office/drawing/2014/main" id="{E65D5C39-C073-7964-93AA-E9FD664DEE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44790" y="2929502"/>
            <a:ext cx="774263" cy="7742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777139-29EE-7911-8B63-DE3DC2AE0988}"/>
              </a:ext>
            </a:extLst>
          </p:cNvPr>
          <p:cNvSpPr txBox="1"/>
          <p:nvPr/>
        </p:nvSpPr>
        <p:spPr>
          <a:xfrm>
            <a:off x="6407192" y="2823832"/>
            <a:ext cx="1561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이전 계획표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CE5F5F-E039-E3A5-27C8-E8B2C9D8F626}"/>
              </a:ext>
            </a:extLst>
          </p:cNvPr>
          <p:cNvSpPr txBox="1"/>
          <p:nvPr/>
        </p:nvSpPr>
        <p:spPr>
          <a:xfrm>
            <a:off x="5616373" y="6359034"/>
            <a:ext cx="23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(</a:t>
            </a:r>
            <a:r>
              <a:rPr lang="ko-KR" altLang="en-US" dirty="0"/>
              <a:t>피드백 이후 계획표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9AB9DB-4119-A2EC-8CA5-398F2DBB7E75}"/>
              </a:ext>
            </a:extLst>
          </p:cNvPr>
          <p:cNvSpPr txBox="1"/>
          <p:nvPr/>
        </p:nvSpPr>
        <p:spPr>
          <a:xfrm>
            <a:off x="7968838" y="4630540"/>
            <a:ext cx="4074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주요 기능의 계획들의 개발 기간 단축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최종 점검 및 부족한 기능 보완 </a:t>
            </a:r>
            <a:r>
              <a:rPr lang="en-US" altLang="ko-KR" dirty="0"/>
              <a:t>[</a:t>
            </a:r>
            <a:r>
              <a:rPr lang="ko-KR" altLang="en-US" dirty="0"/>
              <a:t>추가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C0AD4D-4F0E-D8D4-4350-0672B2AB3EAC}"/>
              </a:ext>
            </a:extLst>
          </p:cNvPr>
          <p:cNvSpPr txBox="1"/>
          <p:nvPr/>
        </p:nvSpPr>
        <p:spPr>
          <a:xfrm>
            <a:off x="8055414" y="1221884"/>
            <a:ext cx="4093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피드백 </a:t>
            </a:r>
            <a:r>
              <a:rPr lang="en-US" altLang="ko-KR" dirty="0"/>
              <a:t>: </a:t>
            </a:r>
            <a:r>
              <a:rPr lang="ko-KR" altLang="en-US" dirty="0"/>
              <a:t>주요 기능의 구현이 안된 것 같으니 </a:t>
            </a:r>
            <a:r>
              <a:rPr lang="ko-KR" altLang="en-US" dirty="0" err="1"/>
              <a:t>크롤링과</a:t>
            </a:r>
            <a:r>
              <a:rPr lang="ko-KR" altLang="en-US" dirty="0"/>
              <a:t> 바코드 스캔기능 등은 현재 계획보다 당겨서 진행하기</a:t>
            </a:r>
          </a:p>
        </p:txBody>
      </p:sp>
    </p:spTree>
    <p:extLst>
      <p:ext uri="{BB962C8B-B14F-4D97-AF65-F5344CB8AC3E}">
        <p14:creationId xmlns:p14="http://schemas.microsoft.com/office/powerpoint/2010/main" val="1708751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9871B-DD0B-6CA6-D5C6-FF3B50EB80F6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발표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진행 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F5EC234-717F-4E06-1B21-7D631AD514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423" y="1162614"/>
            <a:ext cx="2546819" cy="45546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03AF50-3DD8-9114-B618-C05F2067C584}"/>
              </a:ext>
            </a:extLst>
          </p:cNvPr>
          <p:cNvSpPr txBox="1"/>
          <p:nvPr/>
        </p:nvSpPr>
        <p:spPr>
          <a:xfrm>
            <a:off x="2150807" y="5918289"/>
            <a:ext cx="3012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유통기한에 따른 푸시 알림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068463A-15B1-715D-752F-D86768C05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2697" y="1162614"/>
            <a:ext cx="5001897" cy="23588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31C94D-B3D8-650A-09B4-71F0767C48DA}"/>
              </a:ext>
            </a:extLst>
          </p:cNvPr>
          <p:cNvSpPr txBox="1"/>
          <p:nvPr/>
        </p:nvSpPr>
        <p:spPr>
          <a:xfrm>
            <a:off x="5917351" y="357850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3440D9A-5D2E-28D2-5726-25806D2801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605" y="3682244"/>
            <a:ext cx="5001897" cy="196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751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9871B-DD0B-6CA6-D5C6-FF3B50EB80F6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발표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진행 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2023-10-10 21-52-51">
            <a:hlinkClick r:id="" action="ppaction://media"/>
            <a:extLst>
              <a:ext uri="{FF2B5EF4-FFF2-40B4-BE49-F238E27FC236}">
                <a16:creationId xmlns:a16="http://schemas.microsoft.com/office/drawing/2014/main" id="{5F624D0A-B11A-4B09-1AC7-C231F9FFA4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60292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114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9871B-DD0B-6CA6-D5C6-FF3B50EB80F6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발표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진행 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B58028-A926-2FEC-4F6D-D09F721F5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069" y="1177256"/>
            <a:ext cx="8785861" cy="4643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093938-8F66-4313-13AE-9749DCB01872}"/>
              </a:ext>
            </a:extLst>
          </p:cNvPr>
          <p:cNvSpPr txBox="1"/>
          <p:nvPr/>
        </p:nvSpPr>
        <p:spPr>
          <a:xfrm>
            <a:off x="2070735" y="742385"/>
            <a:ext cx="2404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의존성 추가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9A0467A-182F-4F26-AC89-3EC8CCF0E7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4069" y="2688041"/>
            <a:ext cx="8633615" cy="6531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EA7A46-6EB0-4F95-E66D-22A98F2810BC}"/>
              </a:ext>
            </a:extLst>
          </p:cNvPr>
          <p:cNvSpPr txBox="1"/>
          <p:nvPr/>
        </p:nvSpPr>
        <p:spPr>
          <a:xfrm>
            <a:off x="2084070" y="2274775"/>
            <a:ext cx="2404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카메라 권한 추가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0E3ADC1-DE4E-52D4-836A-129B6A08A8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1214" y="3568776"/>
            <a:ext cx="6153748" cy="96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42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9871B-DD0B-6CA6-D5C6-FF3B50EB80F6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발표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진행 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3AF3D49-5D08-DC6D-0A83-931B377809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052"/>
          <a:stretch/>
        </p:blipFill>
        <p:spPr>
          <a:xfrm>
            <a:off x="1952673" y="40183"/>
            <a:ext cx="6368368" cy="319478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4E9748A-81BD-827B-29A0-54E8A40B3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2673" y="3275149"/>
            <a:ext cx="9239250" cy="329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983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9871B-DD0B-6CA6-D5C6-FF3B50EB80F6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발표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진행 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775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0" y="8872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-528487" y="1128685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계획 및 달성도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그림 3" descr="텍스트, 스크린샷, 번호, 라인이(가) 표시된 사진&#10;&#10;자동 생성된 설명">
            <a:extLst>
              <a:ext uri="{FF2B5EF4-FFF2-40B4-BE49-F238E27FC236}">
                <a16:creationId xmlns:a16="http://schemas.microsoft.com/office/drawing/2014/main" id="{40D9C7B8-724C-F267-33B4-22F7A57B1B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16" y="1721773"/>
            <a:ext cx="11590433" cy="485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2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</TotalTime>
  <Words>497</Words>
  <Application>Microsoft Office PowerPoint</Application>
  <PresentationFormat>와이드스크린</PresentationFormat>
  <Paragraphs>97</Paragraphs>
  <Slides>11</Slides>
  <Notes>11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Gill Sans</vt:lpstr>
      <vt:lpstr>JetBrains Mono</vt:lpstr>
      <vt:lpstr>맑은 고딕</vt:lpstr>
      <vt:lpstr>Arial</vt:lpstr>
      <vt:lpstr>Calibri</vt:lpstr>
      <vt:lpstr>Lato</vt:lpstr>
      <vt:lpstr>Lato Black</vt:lpstr>
      <vt:lpstr>Lato Light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이성호</dc:creator>
  <cp:lastModifiedBy>sohyeon kim</cp:lastModifiedBy>
  <cp:revision>81</cp:revision>
  <dcterms:created xsi:type="dcterms:W3CDTF">2023-06-10T08:48:32Z</dcterms:created>
  <dcterms:modified xsi:type="dcterms:W3CDTF">2023-10-11T12:00:08Z</dcterms:modified>
</cp:coreProperties>
</file>

<file path=docProps/thumbnail.jpeg>
</file>